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Noto Sans TC" panose="020B0604020202020204" charset="-128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ora Medium" panose="020B0604020202020204" charset="0"/>
      <p:regular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D6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47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6527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1" y="1648301"/>
            <a:ext cx="70068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Манипулятор для Печати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317948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Представляем вам революционное устройство, которое изменит то, как вы взаимодействуете с письменным словом. Наш манипулятор сочетает в себе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невероятную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точность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и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гибкость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позволяя печатать текст на любой поверхности с беспрецедентной скоростью и качеством.</a:t>
            </a:r>
            <a:endParaRPr lang="en-US" sz="17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A12BB7-4D67-4A66-8524-F8897FCC4BF5}"/>
              </a:ext>
            </a:extLst>
          </p:cNvPr>
          <p:cNvSpPr txBox="1"/>
          <p:nvPr/>
        </p:nvSpPr>
        <p:spPr>
          <a:xfrm>
            <a:off x="6280190" y="2748113"/>
            <a:ext cx="74967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E0D6DE"/>
                </a:solidFill>
                <a:effectLst/>
                <a:latin typeface="Noto Sans TC" panose="020B0604020202020204" charset="-128"/>
                <a:ea typeface="Noto Sans TC" panose="020B0604020202020204" charset="-128"/>
                <a:cs typeface="Times New Roman" panose="02020603050405020304" pitchFamily="18" charset="0"/>
              </a:rPr>
              <a:t>Мы делаем будущее печати</a:t>
            </a:r>
            <a:endParaRPr lang="en-US" sz="2400" dirty="0">
              <a:solidFill>
                <a:srgbClr val="E0D6DE"/>
              </a:solidFill>
              <a:latin typeface="Noto Sans TC" panose="020B0604020202020204" charset="-128"/>
              <a:ea typeface="Noto Sans TC" panose="020B0604020202020204" charset="-128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rgbClr val="E0D6DE"/>
              </a:solidFill>
              <a:effectLst/>
              <a:latin typeface="Noto Sans TC" panose="020B0604020202020204" charset="-128"/>
              <a:ea typeface="Noto Sans TC" panose="020B0604020202020204" charset="-128"/>
              <a:cs typeface="Times New Roman" panose="02020603050405020304" pitchFamily="18" charset="0"/>
            </a:endParaRPr>
          </a:p>
          <a:p>
            <a:r>
              <a:rPr lang="ru-RU" sz="2400" dirty="0">
                <a:solidFill>
                  <a:srgbClr val="E0D6DE"/>
                </a:solidFill>
                <a:effectLst/>
                <a:latin typeface="Noto Sans TC" panose="020B0604020202020204" charset="-128"/>
                <a:ea typeface="Noto Sans TC" panose="020B0604020202020204" charset="-128"/>
                <a:cs typeface="Times New Roman" panose="02020603050405020304" pitchFamily="18" charset="0"/>
              </a:rPr>
              <a:t>Наши инновационные манипуляторы теперь способны сами печатать вместо вас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66511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Ваш Рынок и Аудитория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Рынок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6244709" cy="2631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Наше уникальное устройство найдет применение в самых разных сферах - от офисов и учебных заведений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до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логистических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центров. Мы нацелены на клиентов, ценящих производительность, эффективность и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инновации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в сфере печати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Целевая Аудитория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33957"/>
            <a:ext cx="6244709" cy="2366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Наша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целевая аудитория - это предприятия, заинтересованные в автоматизации рутинных печатных процессов, а также индивидуальные пользователи, ценящие удобство и высокое качество печати.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070" y="930354"/>
            <a:ext cx="5344001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Наше Решение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48070" y="2159318"/>
            <a:ext cx="480893" cy="48089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20710" y="2239447"/>
            <a:ext cx="135612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442680" y="2159318"/>
            <a:ext cx="3022521" cy="667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Высокая Скорость Печати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442680" y="2955488"/>
            <a:ext cx="3022521" cy="2051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Наш манипулятор способен печатать со скоростью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до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ru-RU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10 нажатий 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в минуту, значительно превосходя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возможности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ru-RU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конкурентов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8918" y="2159318"/>
            <a:ext cx="480893" cy="48089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4819412" y="2239447"/>
            <a:ext cx="199787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373529" y="2159318"/>
            <a:ext cx="2676287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Точность и Гибкость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373529" y="2621518"/>
            <a:ext cx="3022521" cy="2735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Манипулятор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оснащен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алгоритмами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управления, позволяющими печатать на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любых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ru-RU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клавиатурах 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 исключительной точностью.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8070" y="5811203"/>
            <a:ext cx="480893" cy="48089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889040" y="5891332"/>
            <a:ext cx="198834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42680" y="5811203"/>
            <a:ext cx="4310896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ru-RU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Большие</a:t>
            </a: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Возможности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442680" y="6273403"/>
            <a:ext cx="6953250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ru-RU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Несколько режимов работы и возможность расширения позволяют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адаптировать</a:t>
            </a:r>
            <a:r>
              <a:rPr lang="ru-RU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его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к различным задачам и условиям,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повышая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эффективность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и производительность.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590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Бизнес-модель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50794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301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Продажи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792153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Мы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продаём клиентам полностью готовые установки с манипулятором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которые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будут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использоваться для автоматизации печатных процессов.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450794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301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Open Source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5254704" y="5792153"/>
            <a:ext cx="412087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 для манипуляторов находится в открытом доступе. Это позволяет самостоятельно дорабатывать его под свои нужды и не беспокоится за прозрачность работы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50794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301734"/>
            <a:ext cx="30932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Поддержка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5792153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Мы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предлагаем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гарантию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и профессиональную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техническую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поддержку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 Также будем дорабатывать наше ПО с обратной совместимостью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426" y="580192"/>
            <a:ext cx="5275064" cy="65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Охват Рынка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3464" y="1556028"/>
            <a:ext cx="22860" cy="6094095"/>
          </a:xfrm>
          <a:prstGeom prst="roundRect">
            <a:avLst>
              <a:gd name="adj" fmla="val 138453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1269385" y="2019181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817543" y="1793319"/>
            <a:ext cx="474702" cy="4747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987921" y="1872377"/>
            <a:ext cx="133826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5396" y="1767007"/>
            <a:ext cx="263747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Локальный Рынок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5396" y="2223135"/>
            <a:ext cx="6190178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Мы начинаем с внедрения наших решений на местном рынке, налаживая партнерские отношения с ключевыми клиентами.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69385" y="4120872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3F3F44"/>
          </a:solidFill>
          <a:ln/>
        </p:spPr>
      </p:sp>
      <p:sp>
        <p:nvSpPr>
          <p:cNvPr id="11" name="Shape 8"/>
          <p:cNvSpPr/>
          <p:nvPr/>
        </p:nvSpPr>
        <p:spPr>
          <a:xfrm>
            <a:off x="817543" y="3895011"/>
            <a:ext cx="474702" cy="4747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956250" y="3974068"/>
            <a:ext cx="197168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5396" y="3868698"/>
            <a:ext cx="331612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Международная</a:t>
            </a: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sz="205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Экспансия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5396" y="4324826"/>
            <a:ext cx="6190178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Наша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долгосрочная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цель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-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выход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на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международные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рынки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где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мы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сможем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предложить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наши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передовые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решения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глобальным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клиентам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69385" y="6222563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3F3F44"/>
          </a:solidFill>
          <a:ln/>
        </p:spPr>
      </p:sp>
      <p:sp>
        <p:nvSpPr>
          <p:cNvPr id="16" name="Shape 13"/>
          <p:cNvSpPr/>
          <p:nvPr/>
        </p:nvSpPr>
        <p:spPr>
          <a:xfrm>
            <a:off x="817543" y="5996702"/>
            <a:ext cx="474702" cy="4747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956727" y="6075759"/>
            <a:ext cx="196215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5396" y="5970389"/>
            <a:ext cx="351162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Доля Рынка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5396" y="6426518"/>
            <a:ext cx="6190178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ru-RU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У продукта есть потенциал забрать большую долю рынка роботизированной печати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3640" y="611743"/>
            <a:ext cx="5552361" cy="693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Наша Команда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3640" y="1638776"/>
            <a:ext cx="3683794" cy="3766661"/>
          </a:xfrm>
          <a:prstGeom prst="roundRect">
            <a:avLst>
              <a:gd name="adj" fmla="val 904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485692" y="1860828"/>
            <a:ext cx="309336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Технически</a:t>
            </a:r>
            <a:r>
              <a:rPr lang="ru-RU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й</a:t>
            </a: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sz="215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Эксперт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85692" y="2688192"/>
            <a:ext cx="3239691" cy="2495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Проектом занимается энтузиаст, придумавший уникальную конструкцию и сделавший ПО для продукта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9485" y="1638776"/>
            <a:ext cx="3683794" cy="3766661"/>
          </a:xfrm>
          <a:prstGeom prst="roundRect">
            <a:avLst>
              <a:gd name="adj" fmla="val 904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0391537" y="1860828"/>
            <a:ext cx="3239691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Руководител</a:t>
            </a:r>
            <a:r>
              <a:rPr lang="ru-RU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ь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91537" y="2688193"/>
            <a:ext cx="3239691" cy="2131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Во главе </a:t>
            </a:r>
            <a:r>
              <a:rPr lang="en-US" sz="17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компании</a:t>
            </a: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сто</a:t>
            </a:r>
            <a:r>
              <a:rPr lang="ru-RU" sz="17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ит</a:t>
            </a: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опытны</a:t>
            </a:r>
            <a:r>
              <a:rPr lang="ru-RU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й </a:t>
            </a:r>
            <a:r>
              <a:rPr lang="en-US" sz="17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управлен</a:t>
            </a:r>
            <a:r>
              <a:rPr lang="ru-RU" sz="17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ец</a:t>
            </a: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</a:t>
            </a:r>
            <a:r>
              <a:rPr lang="en-US" sz="17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обладающи</a:t>
            </a:r>
            <a:r>
              <a:rPr lang="ru-RU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й</a:t>
            </a: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глубокими </a:t>
            </a:r>
            <a:r>
              <a:rPr lang="en-US" sz="17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знаниями</a:t>
            </a: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рынка</a:t>
            </a:r>
            <a:r>
              <a:rPr lang="ru-RU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63640" y="5627489"/>
            <a:ext cx="7589520" cy="1990249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485692" y="5849541"/>
            <a:ext cx="4738449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Клиентоориентированный Подход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85692" y="6329839"/>
            <a:ext cx="7145417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Мы уделяем особое внимание пониманию потребностей наших клиентов и предоставляем им персонализированные решения и сервисную поддержку.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86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Текущий Статус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050971"/>
            <a:ext cx="45224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ru-RU" sz="5850" dirty="0">
                <a:solidFill>
                  <a:srgbClr val="E0D6DE"/>
                </a:solidFill>
                <a:cs typeface="Sora Medium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3082766"/>
            <a:ext cx="45224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Прототип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656421" y="2050971"/>
            <a:ext cx="45225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500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5656421" y="3082766"/>
            <a:ext cx="4522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Потенциальных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Клиентских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Заказов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239458"/>
            <a:ext cx="45224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$</a:t>
            </a:r>
            <a:r>
              <a:rPr lang="ru-RU" sz="5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0</a:t>
            </a:r>
            <a:r>
              <a:rPr lang="en-US" sz="5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793790" y="5271254"/>
            <a:ext cx="45224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Привлеченных Инвестиций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656421" y="4239458"/>
            <a:ext cx="45225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ru-RU" sz="5850" dirty="0">
                <a:solidFill>
                  <a:srgbClr val="E0D6DE"/>
                </a:solidFill>
                <a:cs typeface="Sora Medium" pitchFamily="34" charset="-120"/>
              </a:rPr>
              <a:t>1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5656421" y="5271254"/>
            <a:ext cx="4522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Сотрудник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5889308"/>
            <a:ext cx="93852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На сегодняшний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день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заверш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ена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разработк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прототип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манипулятора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 Компания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привлекла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$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0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млн инвестиций и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насчитывает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1-го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высококвалифицированн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ого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сотрудник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Проект готов к масштабному производству, и имеет большой потенциал к добавлению новых функций и улучшению текущих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916" y="816531"/>
            <a:ext cx="4721543" cy="590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Дорожная Карта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226" y="1784390"/>
            <a:ext cx="1317546" cy="10879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37992" y="2274332"/>
            <a:ext cx="99893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4835604" y="2180868"/>
            <a:ext cx="881994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ru-RU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Бизнес идея для стартапа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4693920" y="2886432"/>
            <a:ext cx="9228415" cy="11430"/>
          </a:xfrm>
          <a:prstGeom prst="roundRect">
            <a:avLst>
              <a:gd name="adj" fmla="val 247855"/>
            </a:avLst>
          </a:prstGeom>
          <a:solidFill>
            <a:srgbClr val="3F3F44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0453" y="2919532"/>
            <a:ext cx="2635091" cy="108799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14418" y="3274695"/>
            <a:ext cx="147042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5494377" y="3108365"/>
            <a:ext cx="236077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ru-RU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Прототип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5494377" y="3516630"/>
            <a:ext cx="7086362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ru-RU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Конструирование и тестирование продукта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5352693" y="4021574"/>
            <a:ext cx="8569643" cy="11430"/>
          </a:xfrm>
          <a:prstGeom prst="roundRect">
            <a:avLst>
              <a:gd name="adj" fmla="val 247855"/>
            </a:avLst>
          </a:prstGeom>
          <a:solidFill>
            <a:srgbClr val="3F3F44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1680" y="4054673"/>
            <a:ext cx="3952637" cy="108799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14775" y="4409837"/>
            <a:ext cx="146328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6153150" y="4243507"/>
            <a:ext cx="629327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ru-RU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Масштабирование производства</a:t>
            </a:r>
            <a:endParaRPr lang="en-US" sz="1850" dirty="0"/>
          </a:p>
        </p:txBody>
      </p:sp>
      <p:sp>
        <p:nvSpPr>
          <p:cNvPr id="15" name="Text 10"/>
          <p:cNvSpPr/>
          <p:nvPr/>
        </p:nvSpPr>
        <p:spPr>
          <a:xfrm>
            <a:off x="6153150" y="4651772"/>
            <a:ext cx="5328166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ru-RU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Конвейеризация производства и партнёрство</a:t>
            </a:r>
            <a:endParaRPr lang="en-US" sz="1450" dirty="0"/>
          </a:p>
        </p:txBody>
      </p:sp>
      <p:sp>
        <p:nvSpPr>
          <p:cNvPr id="16" name="Shape 11"/>
          <p:cNvSpPr/>
          <p:nvPr/>
        </p:nvSpPr>
        <p:spPr>
          <a:xfrm>
            <a:off x="6011466" y="5156716"/>
            <a:ext cx="7910870" cy="11430"/>
          </a:xfrm>
          <a:prstGeom prst="roundRect">
            <a:avLst>
              <a:gd name="adj" fmla="val 247855"/>
            </a:avLst>
          </a:prstGeom>
          <a:solidFill>
            <a:srgbClr val="3F3F44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2907" y="5189815"/>
            <a:ext cx="5270182" cy="1087993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910965" y="5544979"/>
            <a:ext cx="153948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1850" dirty="0"/>
          </a:p>
        </p:txBody>
      </p:sp>
      <p:sp>
        <p:nvSpPr>
          <p:cNvPr id="19" name="Text 13"/>
          <p:cNvSpPr/>
          <p:nvPr/>
        </p:nvSpPr>
        <p:spPr>
          <a:xfrm>
            <a:off x="6811923" y="5378648"/>
            <a:ext cx="684362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ru-RU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Улучшение продукта</a:t>
            </a:r>
            <a:endParaRPr lang="en-US" sz="1850" dirty="0"/>
          </a:p>
        </p:txBody>
      </p:sp>
      <p:sp>
        <p:nvSpPr>
          <p:cNvPr id="20" name="Text 14"/>
          <p:cNvSpPr/>
          <p:nvPr/>
        </p:nvSpPr>
        <p:spPr>
          <a:xfrm>
            <a:off x="6811923" y="5786914"/>
            <a:ext cx="5768816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Разработка</a:t>
            </a:r>
            <a:r>
              <a:rPr lang="ru-RU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4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улучшенных</a:t>
            </a: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моделей и расширение функционала</a:t>
            </a:r>
            <a:endParaRPr lang="en-US" sz="1450" dirty="0"/>
          </a:p>
        </p:txBody>
      </p:sp>
      <p:sp>
        <p:nvSpPr>
          <p:cNvPr id="21" name="Shape 15"/>
          <p:cNvSpPr/>
          <p:nvPr/>
        </p:nvSpPr>
        <p:spPr>
          <a:xfrm>
            <a:off x="6670238" y="6291858"/>
            <a:ext cx="7252097" cy="11430"/>
          </a:xfrm>
          <a:prstGeom prst="roundRect">
            <a:avLst>
              <a:gd name="adj" fmla="val 247855"/>
            </a:avLst>
          </a:prstGeom>
          <a:solidFill>
            <a:srgbClr val="3F3F44"/>
          </a:solidFill>
          <a:ln/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4134" y="6324957"/>
            <a:ext cx="6587728" cy="1087993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3913584" y="6680121"/>
            <a:ext cx="148709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</a:t>
            </a:r>
            <a:endParaRPr lang="en-US" sz="1850" dirty="0"/>
          </a:p>
        </p:txBody>
      </p:sp>
      <p:sp>
        <p:nvSpPr>
          <p:cNvPr id="24" name="Text 17"/>
          <p:cNvSpPr/>
          <p:nvPr/>
        </p:nvSpPr>
        <p:spPr>
          <a:xfrm>
            <a:off x="7470696" y="6513790"/>
            <a:ext cx="2613184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Глобальная Экспансия</a:t>
            </a:r>
            <a:endParaRPr lang="en-US" sz="1850" dirty="0"/>
          </a:p>
        </p:txBody>
      </p:sp>
      <p:sp>
        <p:nvSpPr>
          <p:cNvPr id="25" name="Text 18"/>
          <p:cNvSpPr/>
          <p:nvPr/>
        </p:nvSpPr>
        <p:spPr>
          <a:xfrm>
            <a:off x="7470696" y="6922056"/>
            <a:ext cx="3061216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Выход на международные рынки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689" y="589836"/>
            <a:ext cx="5889665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Дальнейшее Развитие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50689" y="1689140"/>
            <a:ext cx="1641038" cy="1235988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4" name="Text 2"/>
          <p:cNvSpPr/>
          <p:nvPr/>
        </p:nvSpPr>
        <p:spPr>
          <a:xfrm>
            <a:off x="965121" y="2092643"/>
            <a:ext cx="113467" cy="428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2606159" y="1903571"/>
            <a:ext cx="2737723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Улучшение Качества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2606159" y="2367439"/>
            <a:ext cx="8682990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Мы продолжим работу над повышением точности и надежности наших устройств.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2498884" y="2909888"/>
            <a:ext cx="11273671" cy="15240"/>
          </a:xfrm>
          <a:prstGeom prst="roundRect">
            <a:avLst>
              <a:gd name="adj" fmla="val 211135"/>
            </a:avLst>
          </a:prstGeom>
          <a:solidFill>
            <a:srgbClr val="3F3F44"/>
          </a:solidFill>
          <a:ln/>
        </p:spPr>
      </p:sp>
      <p:sp>
        <p:nvSpPr>
          <p:cNvPr id="8" name="Shape 6"/>
          <p:cNvSpPr/>
          <p:nvPr/>
        </p:nvSpPr>
        <p:spPr>
          <a:xfrm>
            <a:off x="750689" y="3032284"/>
            <a:ext cx="3282196" cy="1235988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9" name="Text 7"/>
          <p:cNvSpPr/>
          <p:nvPr/>
        </p:nvSpPr>
        <p:spPr>
          <a:xfrm>
            <a:off x="965121" y="3435787"/>
            <a:ext cx="167045" cy="428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4247317" y="3246715"/>
            <a:ext cx="3487936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Расширение Функционала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4247317" y="3710583"/>
            <a:ext cx="7997904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Добавление новых возможностей,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таких</a:t>
            </a: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как</a:t>
            </a:r>
            <a:r>
              <a:rPr lang="ru-RU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шаговые двигатели, ИИ, камера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4140041" y="4253032"/>
            <a:ext cx="9632513" cy="15240"/>
          </a:xfrm>
          <a:prstGeom prst="roundRect">
            <a:avLst>
              <a:gd name="adj" fmla="val 211135"/>
            </a:avLst>
          </a:prstGeom>
          <a:solidFill>
            <a:srgbClr val="3F3F44"/>
          </a:solidFill>
          <a:ln/>
        </p:spPr>
      </p:sp>
      <p:sp>
        <p:nvSpPr>
          <p:cNvPr id="13" name="Shape 11"/>
          <p:cNvSpPr/>
          <p:nvPr/>
        </p:nvSpPr>
        <p:spPr>
          <a:xfrm>
            <a:off x="750689" y="4375428"/>
            <a:ext cx="4923353" cy="1579245"/>
          </a:xfrm>
          <a:prstGeom prst="roundRect">
            <a:avLst>
              <a:gd name="adj" fmla="val 2037"/>
            </a:avLst>
          </a:prstGeom>
          <a:solidFill>
            <a:srgbClr val="26262B"/>
          </a:solidFill>
          <a:ln/>
        </p:spPr>
      </p:sp>
      <p:sp>
        <p:nvSpPr>
          <p:cNvPr id="14" name="Text 12"/>
          <p:cNvSpPr/>
          <p:nvPr/>
        </p:nvSpPr>
        <p:spPr>
          <a:xfrm>
            <a:off x="965121" y="4950500"/>
            <a:ext cx="166211" cy="428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5888474" y="4589859"/>
            <a:ext cx="3164562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ru-RU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Расширение Бизнеса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5888474" y="5053727"/>
            <a:ext cx="7776805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ru-RU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Привлечение участников в команду и новых инвестиций или программу поддержки стартапов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5781199" y="5939433"/>
            <a:ext cx="7991356" cy="15240"/>
          </a:xfrm>
          <a:prstGeom prst="roundRect">
            <a:avLst>
              <a:gd name="adj" fmla="val 211135"/>
            </a:avLst>
          </a:prstGeom>
          <a:solidFill>
            <a:srgbClr val="3F3F44"/>
          </a:solidFill>
          <a:ln/>
        </p:spPr>
      </p:sp>
      <p:sp>
        <p:nvSpPr>
          <p:cNvPr id="18" name="Shape 16"/>
          <p:cNvSpPr/>
          <p:nvPr/>
        </p:nvSpPr>
        <p:spPr>
          <a:xfrm>
            <a:off x="750689" y="6061829"/>
            <a:ext cx="6564511" cy="1579245"/>
          </a:xfrm>
          <a:prstGeom prst="roundRect">
            <a:avLst>
              <a:gd name="adj" fmla="val 2037"/>
            </a:avLst>
          </a:prstGeom>
          <a:solidFill>
            <a:srgbClr val="26262B"/>
          </a:solidFill>
          <a:ln/>
        </p:spPr>
      </p:sp>
      <p:sp>
        <p:nvSpPr>
          <p:cNvPr id="19" name="Text 17"/>
          <p:cNvSpPr/>
          <p:nvPr/>
        </p:nvSpPr>
        <p:spPr>
          <a:xfrm>
            <a:off x="965121" y="6636901"/>
            <a:ext cx="174784" cy="428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7529632" y="6276261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Усиление Позиций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7529632" y="6740128"/>
            <a:ext cx="6135648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Укрепление лидерских позиций на рынке за счет непрерывных инноваций.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516</Words>
  <Application>Microsoft Office PowerPoint</Application>
  <PresentationFormat>Произвольный</PresentationFormat>
  <Paragraphs>91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Sora Medium</vt:lpstr>
      <vt:lpstr>Times New Roman</vt:lpstr>
      <vt:lpstr>Noto Sans TC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Андрей Козак</cp:lastModifiedBy>
  <cp:revision>6</cp:revision>
  <dcterms:created xsi:type="dcterms:W3CDTF">2024-11-17T08:58:40Z</dcterms:created>
  <dcterms:modified xsi:type="dcterms:W3CDTF">2024-11-17T09:32:26Z</dcterms:modified>
</cp:coreProperties>
</file>